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01" r:id="rId2"/>
    <p:sldId id="521" r:id="rId3"/>
    <p:sldId id="570" r:id="rId4"/>
    <p:sldId id="641" r:id="rId5"/>
    <p:sldId id="640" r:id="rId6"/>
    <p:sldId id="642" r:id="rId7"/>
    <p:sldId id="699" r:id="rId8"/>
    <p:sldId id="643" r:id="rId9"/>
    <p:sldId id="701" r:id="rId10"/>
    <p:sldId id="644" r:id="rId11"/>
    <p:sldId id="700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653" r:id="rId20"/>
    <p:sldId id="652" r:id="rId21"/>
    <p:sldId id="654" r:id="rId22"/>
    <p:sldId id="655" r:id="rId23"/>
    <p:sldId id="656" r:id="rId24"/>
    <p:sldId id="657" r:id="rId25"/>
    <p:sldId id="658" r:id="rId26"/>
    <p:sldId id="659" r:id="rId27"/>
    <p:sldId id="660" r:id="rId28"/>
    <p:sldId id="661" r:id="rId29"/>
    <p:sldId id="662" r:id="rId30"/>
    <p:sldId id="663" r:id="rId31"/>
    <p:sldId id="664" r:id="rId32"/>
    <p:sldId id="665" r:id="rId33"/>
    <p:sldId id="666" r:id="rId34"/>
    <p:sldId id="667" r:id="rId35"/>
    <p:sldId id="669" r:id="rId36"/>
    <p:sldId id="668" r:id="rId37"/>
    <p:sldId id="670" r:id="rId38"/>
    <p:sldId id="671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  <p:sldId id="680" r:id="rId48"/>
    <p:sldId id="681" r:id="rId49"/>
    <p:sldId id="682" r:id="rId50"/>
    <p:sldId id="683" r:id="rId51"/>
    <p:sldId id="684" r:id="rId52"/>
    <p:sldId id="685" r:id="rId53"/>
    <p:sldId id="686" r:id="rId54"/>
    <p:sldId id="687" r:id="rId55"/>
    <p:sldId id="688" r:id="rId56"/>
    <p:sldId id="689" r:id="rId57"/>
    <p:sldId id="690" r:id="rId58"/>
    <p:sldId id="691" r:id="rId59"/>
    <p:sldId id="692" r:id="rId60"/>
    <p:sldId id="693" r:id="rId61"/>
    <p:sldId id="694" r:id="rId62"/>
    <p:sldId id="696" r:id="rId63"/>
    <p:sldId id="695" r:id="rId64"/>
    <p:sldId id="698" r:id="rId65"/>
    <p:sldId id="697" r:id="rId66"/>
  </p:sldIdLst>
  <p:sldSz cx="9144000" cy="5143500" type="screen16x9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5160" autoAdjust="0"/>
  </p:normalViewPr>
  <p:slideViewPr>
    <p:cSldViewPr snapToGrid="0">
      <p:cViewPr varScale="1">
        <p:scale>
          <a:sx n="105" d="100"/>
          <a:sy n="105" d="100"/>
        </p:scale>
        <p:origin x="814" y="-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EDA_titanic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字段的</a:t>
            </a:r>
            <a:r>
              <a:rPr kumimoji="1" lang="en-US" altLang="zh-CN" dirty="0"/>
              <a:t>distinct values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6" y="1306026"/>
            <a:ext cx="4253516" cy="26563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83" y="1411905"/>
            <a:ext cx="3245948" cy="3275297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7732294" y="2072641"/>
            <a:ext cx="782855" cy="119353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7732294" y="3446480"/>
            <a:ext cx="782855" cy="119353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7851006" y="1342956"/>
            <a:ext cx="1122948" cy="768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可能是类别型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906702" y="4204935"/>
            <a:ext cx="1122948" cy="731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可能是数值型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10029" y="4633344"/>
            <a:ext cx="6450531" cy="474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600" dirty="0"/>
              <a:t>需要根据字段取值具体分析，比如</a:t>
            </a:r>
            <a:r>
              <a:rPr lang="en-US" altLang="zh-CN" sz="1600" dirty="0"/>
              <a:t>ticket</a:t>
            </a:r>
            <a:r>
              <a:rPr lang="zh-CN" altLang="en-US" sz="1600" dirty="0"/>
              <a:t>就是票根号而已，它取值多，但不是数值型，可以看作类别型</a:t>
            </a:r>
          </a:p>
        </p:txBody>
      </p:sp>
    </p:spTree>
    <p:extLst>
      <p:ext uri="{BB962C8B-B14F-4D97-AF65-F5344CB8AC3E}">
        <p14:creationId xmlns:p14="http://schemas.microsoft.com/office/powerpoint/2010/main" val="204063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变量类型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211" y="1417360"/>
            <a:ext cx="4979816" cy="254472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98DEC4-509E-4C68-A5FF-99B57FD6913B}"/>
              </a:ext>
            </a:extLst>
          </p:cNvPr>
          <p:cNvSpPr/>
          <p:nvPr/>
        </p:nvSpPr>
        <p:spPr>
          <a:xfrm>
            <a:off x="4901976" y="3989786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有序              无序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157A10-1BD2-4FA3-9012-077D777A8C4C}"/>
              </a:ext>
            </a:extLst>
          </p:cNvPr>
          <p:cNvSpPr/>
          <p:nvPr/>
        </p:nvSpPr>
        <p:spPr>
          <a:xfrm>
            <a:off x="1373689" y="398978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离散</a:t>
            </a:r>
            <a:r>
              <a:rPr kumimoji="1" lang="en-US" altLang="zh-CN" dirty="0"/>
              <a:t>(</a:t>
            </a:r>
            <a:r>
              <a:rPr kumimoji="1" lang="zh-CN" altLang="en-US" dirty="0"/>
              <a:t>整数值</a:t>
            </a:r>
            <a:r>
              <a:rPr kumimoji="1" lang="en-US" altLang="zh-CN" dirty="0"/>
              <a:t>)</a:t>
            </a:r>
            <a:r>
              <a:rPr kumimoji="1" lang="zh-CN" altLang="en-US" dirty="0"/>
              <a:t>      连续</a:t>
            </a:r>
            <a:r>
              <a:rPr kumimoji="1" lang="en-US" altLang="zh-CN" dirty="0"/>
              <a:t>(</a:t>
            </a:r>
            <a:r>
              <a:rPr kumimoji="1" lang="zh-CN" altLang="en-US" dirty="0"/>
              <a:t>实数值</a:t>
            </a:r>
            <a:r>
              <a:rPr kumimoji="1"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13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Distinct values</a:t>
            </a:r>
            <a:r>
              <a:rPr kumimoji="1" lang="zh-CN" altLang="en-US" dirty="0"/>
              <a:t>数量较少的字段的</a:t>
            </a:r>
            <a:r>
              <a:rPr kumimoji="1" lang="en-US" altLang="zh-CN" dirty="0"/>
              <a:t>values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3" y="1321397"/>
            <a:ext cx="4673558" cy="22183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92" y="926779"/>
            <a:ext cx="1836069" cy="7892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792" y="1978484"/>
            <a:ext cx="1780573" cy="4659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311" y="2557021"/>
            <a:ext cx="1603208" cy="15041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723" y="3814325"/>
            <a:ext cx="1836069" cy="6672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513" y="3633127"/>
            <a:ext cx="1574733" cy="14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0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Row count, null count, distinct value count, distinct value list, </a:t>
            </a:r>
          </a:p>
          <a:p>
            <a:pPr lvl="1"/>
            <a:r>
              <a:rPr kumimoji="1" lang="en-US" altLang="zh-CN" dirty="0"/>
              <a:t>histogram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80" y="1666222"/>
            <a:ext cx="36147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7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Row count, null count, distinct value count, distinct value list, </a:t>
            </a:r>
          </a:p>
          <a:p>
            <a:pPr lvl="1"/>
            <a:r>
              <a:rPr kumimoji="1" lang="en-US" altLang="zh-CN" dirty="0"/>
              <a:t>histogram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0" y="2299411"/>
            <a:ext cx="4988643" cy="604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240" y="1661574"/>
            <a:ext cx="2993004" cy="324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1EA7CF-21D3-4194-8556-CF57C95A6A17}"/>
              </a:ext>
            </a:extLst>
          </p:cNvPr>
          <p:cNvSpPr/>
          <p:nvPr/>
        </p:nvSpPr>
        <p:spPr>
          <a:xfrm>
            <a:off x="2156425" y="4099770"/>
            <a:ext cx="2124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Pclass（</a:t>
            </a:r>
            <a:r>
              <a:rPr lang="zh-CN" altLang="en-US" dirty="0">
                <a:ea typeface="隶书" pitchFamily="49" charset="-122"/>
              </a:rPr>
              <a:t>客舱类别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903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Row count, null count, distinct value count, distinct value list, </a:t>
            </a:r>
          </a:p>
          <a:p>
            <a:pPr lvl="1"/>
            <a:r>
              <a:rPr kumimoji="1" lang="en-US" altLang="zh-CN" dirty="0"/>
              <a:t>histogram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251"/>
            <a:ext cx="3607869" cy="4635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64" y="1594385"/>
            <a:ext cx="3205992" cy="324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7D6DAA-C543-463B-8CB6-D82E1C9A1A52}"/>
              </a:ext>
            </a:extLst>
          </p:cNvPr>
          <p:cNvSpPr/>
          <p:nvPr/>
        </p:nvSpPr>
        <p:spPr>
          <a:xfrm>
            <a:off x="1877025" y="36824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性别</a:t>
            </a:r>
          </a:p>
        </p:txBody>
      </p:sp>
    </p:spTree>
    <p:extLst>
      <p:ext uri="{BB962C8B-B14F-4D97-AF65-F5344CB8AC3E}">
        <p14:creationId xmlns:p14="http://schemas.microsoft.com/office/powerpoint/2010/main" val="33117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Row count, null count, distinct value count, distinct value list, </a:t>
            </a:r>
          </a:p>
          <a:p>
            <a:pPr lvl="1"/>
            <a:r>
              <a:rPr kumimoji="1" lang="en-US" altLang="zh-CN" dirty="0"/>
              <a:t>histogram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7" y="1896880"/>
            <a:ext cx="4845468" cy="6419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173" y="2606421"/>
            <a:ext cx="1935335" cy="1941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461" y="2455678"/>
            <a:ext cx="3371539" cy="21532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25BCAA-B293-4351-AC8C-13E0970F4746}"/>
              </a:ext>
            </a:extLst>
          </p:cNvPr>
          <p:cNvSpPr/>
          <p:nvPr/>
        </p:nvSpPr>
        <p:spPr>
          <a:xfrm>
            <a:off x="217715" y="3616556"/>
            <a:ext cx="31786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dirty="0"/>
              <a:t>SibSp：描述了泰坦尼克号上与乘客同行的兄弟姐妹（Siblings）和配偶（Spouse）数目</a:t>
            </a:r>
          </a:p>
        </p:txBody>
      </p:sp>
    </p:spTree>
    <p:extLst>
      <p:ext uri="{BB962C8B-B14F-4D97-AF65-F5344CB8AC3E}">
        <p14:creationId xmlns:p14="http://schemas.microsoft.com/office/powerpoint/2010/main" val="4235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Row count, null count, distinct value count, distinct value list, </a:t>
            </a:r>
          </a:p>
          <a:p>
            <a:pPr lvl="1"/>
            <a:r>
              <a:rPr kumimoji="1" lang="en-US" altLang="zh-CN" dirty="0"/>
              <a:t>histogram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2512"/>
            <a:ext cx="3206817" cy="5331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977" y="2428334"/>
            <a:ext cx="2294723" cy="21477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223" y="2127348"/>
            <a:ext cx="3529620" cy="23691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92B6D1-9FB8-411A-9915-597DFFA164AD}"/>
              </a:ext>
            </a:extLst>
          </p:cNvPr>
          <p:cNvSpPr/>
          <p:nvPr/>
        </p:nvSpPr>
        <p:spPr>
          <a:xfrm>
            <a:off x="370934" y="3235075"/>
            <a:ext cx="22947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Parch：描述了泰坦尼克号上与乘客同行的家长（Parents）和孩子（Children）数目</a:t>
            </a:r>
          </a:p>
        </p:txBody>
      </p:sp>
    </p:spTree>
    <p:extLst>
      <p:ext uri="{BB962C8B-B14F-4D97-AF65-F5344CB8AC3E}">
        <p14:creationId xmlns:p14="http://schemas.microsoft.com/office/powerpoint/2010/main" val="244009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7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510013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5934" y="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EDA_titanic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538818" y="707886"/>
            <a:ext cx="5467150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装载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查看前几行数据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查看字段数据类型、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NULL 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进一步显示空值情况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描述性统计信息：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max/min/4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分位点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中位数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/mean/</a:t>
            </a:r>
            <a:r>
              <a:rPr kumimoji="1"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std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Distinct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Distinct values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数量较少的字段的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类别型（可能）字段的信息展示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Row count, null count, distinct value count, distinct value list, histogram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数值型（可能）字段的信息展示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Head, row count, null count, distinct value count, density, box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异常值检测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字段编码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缺失值处理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离散化处理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类别型变量和目标变量的关系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数值型变量和目标变量的关系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单变量和目标变量的关系、双变量和目标变量的关系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字段相关性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分类问题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尝试分类模型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Head, row count, null count, distinct value count, density, box plot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770" y="1578053"/>
            <a:ext cx="4423393" cy="33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1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Head, row count, null count, distinct value count, density, box plot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9" y="1962518"/>
            <a:ext cx="3134979" cy="5461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789" y="2787650"/>
            <a:ext cx="2693218" cy="2331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811" y="1762814"/>
            <a:ext cx="5626943" cy="9455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977" y="2822670"/>
            <a:ext cx="2723077" cy="18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2F8FE-C8BB-40EE-98FB-FB0253B575C2}"/>
              </a:ext>
            </a:extLst>
          </p:cNvPr>
          <p:cNvSpPr/>
          <p:nvPr/>
        </p:nvSpPr>
        <p:spPr>
          <a:xfrm>
            <a:off x="814001" y="3397003"/>
            <a:ext cx="1463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Age（年龄）</a:t>
            </a:r>
          </a:p>
        </p:txBody>
      </p:sp>
    </p:spTree>
    <p:extLst>
      <p:ext uri="{BB962C8B-B14F-4D97-AF65-F5344CB8AC3E}">
        <p14:creationId xmlns:p14="http://schemas.microsoft.com/office/powerpoint/2010/main" val="419647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数值型（可能）字段的信息展示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Head, row count, null count, distinct value count, density, box plot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0" y="1675932"/>
            <a:ext cx="2941033" cy="22234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49" y="2013702"/>
            <a:ext cx="5804978" cy="9861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21" y="3148959"/>
            <a:ext cx="2578819" cy="16568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DFC1DE-1D45-42B7-B014-523ECF42DB37}"/>
              </a:ext>
            </a:extLst>
          </p:cNvPr>
          <p:cNvSpPr/>
          <p:nvPr/>
        </p:nvSpPr>
        <p:spPr>
          <a:xfrm>
            <a:off x="1737746" y="4143093"/>
            <a:ext cx="197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Fare（乘客费用）</a:t>
            </a:r>
          </a:p>
        </p:txBody>
      </p:sp>
    </p:spTree>
    <p:extLst>
      <p:ext uri="{BB962C8B-B14F-4D97-AF65-F5344CB8AC3E}">
        <p14:creationId xmlns:p14="http://schemas.microsoft.com/office/powerpoint/2010/main" val="15396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20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异常值检测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8942" t="10178" r="5679" b="15001"/>
          <a:stretch/>
        </p:blipFill>
        <p:spPr>
          <a:xfrm>
            <a:off x="1056408" y="1416627"/>
            <a:ext cx="6727808" cy="28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7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异常值检测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43" y="1524334"/>
            <a:ext cx="3236301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1662112"/>
            <a:ext cx="4048125" cy="1819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816F40-244F-41EE-8203-FE398B7AF632}"/>
              </a:ext>
            </a:extLst>
          </p:cNvPr>
          <p:cNvSpPr/>
          <p:nvPr/>
        </p:nvSpPr>
        <p:spPr>
          <a:xfrm>
            <a:off x="2261372" y="4035576"/>
            <a:ext cx="197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Fare（乘客费用）</a:t>
            </a:r>
          </a:p>
        </p:txBody>
      </p:sp>
    </p:spTree>
    <p:extLst>
      <p:ext uri="{BB962C8B-B14F-4D97-AF65-F5344CB8AC3E}">
        <p14:creationId xmlns:p14="http://schemas.microsoft.com/office/powerpoint/2010/main" val="33567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异常值检测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异常值处理，这里把</a:t>
            </a:r>
            <a:r>
              <a:rPr kumimoji="1" lang="en-US" altLang="zh-CN" dirty="0"/>
              <a:t>Fare&gt;upper</a:t>
            </a:r>
            <a:r>
              <a:rPr kumimoji="1" lang="zh-CN" altLang="en-US" dirty="0"/>
              <a:t>的都置为</a:t>
            </a:r>
            <a:r>
              <a:rPr kumimoji="1" lang="en-US" altLang="zh-CN" dirty="0"/>
              <a:t>upper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99" y="1741721"/>
            <a:ext cx="6317584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46" y="1844819"/>
            <a:ext cx="2463615" cy="1107178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807242" y="2136808"/>
            <a:ext cx="2123975" cy="261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7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异常值检测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异常值处理，这里把</a:t>
            </a:r>
            <a:r>
              <a:rPr kumimoji="1" lang="en-US" altLang="zh-CN" dirty="0"/>
              <a:t>Fare&gt;upper</a:t>
            </a:r>
            <a:r>
              <a:rPr kumimoji="1" lang="zh-CN" altLang="en-US" dirty="0"/>
              <a:t>的都置为</a:t>
            </a:r>
            <a:r>
              <a:rPr kumimoji="1" lang="en-US" altLang="zh-CN" dirty="0"/>
              <a:t>upper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99" y="1741721"/>
            <a:ext cx="6317584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46" y="1844819"/>
            <a:ext cx="2463615" cy="1107178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807242" y="2136808"/>
            <a:ext cx="2123975" cy="261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93" y="2886859"/>
            <a:ext cx="8415413" cy="180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267700" y="3443605"/>
            <a:ext cx="549041" cy="2566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形标注 8"/>
          <p:cNvSpPr/>
          <p:nvPr/>
        </p:nvSpPr>
        <p:spPr>
          <a:xfrm>
            <a:off x="5486400" y="4701540"/>
            <a:ext cx="2571750" cy="365760"/>
          </a:xfrm>
          <a:prstGeom prst="wedgeEllipseCallout">
            <a:avLst>
              <a:gd name="adj1" fmla="val 42871"/>
              <a:gd name="adj2" fmla="val -195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原值为</a:t>
            </a:r>
            <a:r>
              <a:rPr lang="en-US" altLang="zh-CN" dirty="0"/>
              <a:t>71.2833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23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异常值检测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异常值处理，这里把</a:t>
            </a:r>
            <a:r>
              <a:rPr kumimoji="1" lang="en-US" altLang="zh-CN" dirty="0"/>
              <a:t>Fare&gt;upper</a:t>
            </a:r>
            <a:r>
              <a:rPr kumimoji="1" lang="zh-CN" altLang="en-US" dirty="0"/>
              <a:t>的都置为</a:t>
            </a:r>
            <a:r>
              <a:rPr kumimoji="1" lang="en-US" altLang="zh-CN" dirty="0"/>
              <a:t>upper</a:t>
            </a:r>
          </a:p>
          <a:p>
            <a:pPr lvl="1"/>
            <a:r>
              <a:rPr kumimoji="1" lang="zh-CN" altLang="en-US" dirty="0"/>
              <a:t>在看看分布和</a:t>
            </a:r>
            <a:r>
              <a:rPr kumimoji="1" lang="en-US" altLang="zh-CN" dirty="0"/>
              <a:t>box plot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1" y="2085023"/>
            <a:ext cx="3175999" cy="25365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699" y="1957782"/>
            <a:ext cx="5558790" cy="9789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640" y="3101900"/>
            <a:ext cx="2823210" cy="1946839"/>
          </a:xfrm>
          <a:prstGeom prst="rect">
            <a:avLst/>
          </a:prstGeom>
        </p:spPr>
      </p:pic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12A4C50F-6D9A-4C98-990C-9043E6B6F532}"/>
              </a:ext>
            </a:extLst>
          </p:cNvPr>
          <p:cNvSpPr/>
          <p:nvPr/>
        </p:nvSpPr>
        <p:spPr>
          <a:xfrm>
            <a:off x="6792686" y="1023257"/>
            <a:ext cx="2111828" cy="609600"/>
          </a:xfrm>
          <a:prstGeom prst="wedgeRoundRectCallout">
            <a:avLst>
              <a:gd name="adj1" fmla="val -35781"/>
              <a:gd name="adj2" fmla="val 101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异常值被剔除</a:t>
            </a:r>
          </a:p>
        </p:txBody>
      </p:sp>
    </p:spTree>
    <p:extLst>
      <p:ext uri="{BB962C8B-B14F-4D97-AF65-F5344CB8AC3E}">
        <p14:creationId xmlns:p14="http://schemas.microsoft.com/office/powerpoint/2010/main" val="389618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8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装载数据集</a:t>
            </a:r>
            <a:endParaRPr lang="en-US" altLang="zh-CN" dirty="0"/>
          </a:p>
          <a:p>
            <a:pPr lvl="1"/>
            <a:r>
              <a:rPr lang="zh-CN" altLang="en-US" dirty="0"/>
              <a:t>并且查看部分数据</a:t>
            </a:r>
            <a:r>
              <a:rPr lang="en-US" altLang="zh-CN" dirty="0"/>
              <a:t>(head())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7" y="1598951"/>
            <a:ext cx="3740103" cy="18962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66" y="3609518"/>
            <a:ext cx="6303955" cy="110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字段编码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3167062"/>
            <a:ext cx="8053387" cy="1615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951372"/>
            <a:ext cx="2323147" cy="19366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1012635"/>
            <a:ext cx="4021455" cy="181407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255520" y="898335"/>
            <a:ext cx="2410777" cy="55708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8275320" y="3052762"/>
            <a:ext cx="514350" cy="18849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52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4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缺失值处理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986534"/>
            <a:ext cx="5274945" cy="11443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44D591-39F0-40BA-B3DA-00511ECC782E}"/>
              </a:ext>
            </a:extLst>
          </p:cNvPr>
          <p:cNvSpPr/>
          <p:nvPr/>
        </p:nvSpPr>
        <p:spPr>
          <a:xfrm>
            <a:off x="2627086" y="33433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Embarked（登船港口）</a:t>
            </a:r>
          </a:p>
          <a:p>
            <a:r>
              <a:rPr lang="zh-CN" altLang="en-US" dirty="0"/>
              <a:t>    C：Cherbourg瑟堡</a:t>
            </a:r>
          </a:p>
          <a:p>
            <a:r>
              <a:rPr lang="zh-CN" altLang="en-US" dirty="0"/>
              <a:t>    Q：Queenstown</a:t>
            </a:r>
          </a:p>
          <a:p>
            <a:r>
              <a:rPr lang="zh-CN" altLang="en-US" dirty="0"/>
              <a:t>    S：Southampton</a:t>
            </a:r>
          </a:p>
        </p:txBody>
      </p:sp>
    </p:spTree>
    <p:extLst>
      <p:ext uri="{BB962C8B-B14F-4D97-AF65-F5344CB8AC3E}">
        <p14:creationId xmlns:p14="http://schemas.microsoft.com/office/powerpoint/2010/main" val="39768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缺失值处理</a:t>
            </a:r>
            <a:endParaRPr kumimoji="1" lang="en-US" altLang="zh-CN" dirty="0"/>
          </a:p>
          <a:p>
            <a:r>
              <a:rPr kumimoji="1" lang="zh-CN" altLang="en-US" dirty="0"/>
              <a:t>继续对其进行编码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70" y="865208"/>
            <a:ext cx="2687002" cy="22132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890" y="1338824"/>
            <a:ext cx="3643312" cy="14891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3226972"/>
            <a:ext cx="7337478" cy="1620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7909560" y="3107314"/>
            <a:ext cx="674370" cy="17631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6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缺失值处理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39" y="1195388"/>
            <a:ext cx="4222322" cy="3675062"/>
          </a:xfrm>
          <a:prstGeom prst="rect">
            <a:avLst/>
          </a:prstGeom>
        </p:spPr>
      </p:pic>
      <p:sp>
        <p:nvSpPr>
          <p:cNvPr id="4" name="对话气泡: 椭圆形 3">
            <a:extLst>
              <a:ext uri="{FF2B5EF4-FFF2-40B4-BE49-F238E27FC236}">
                <a16:creationId xmlns:a16="http://schemas.microsoft.com/office/drawing/2014/main" id="{75E59D76-C54D-4E4D-AC34-C252856EBD07}"/>
              </a:ext>
            </a:extLst>
          </p:cNvPr>
          <p:cNvSpPr/>
          <p:nvPr/>
        </p:nvSpPr>
        <p:spPr>
          <a:xfrm>
            <a:off x="7159171" y="1462314"/>
            <a:ext cx="1302658" cy="1048657"/>
          </a:xfrm>
          <a:prstGeom prst="wedgeEllipseCallout">
            <a:avLst>
              <a:gd name="adj1" fmla="val -202664"/>
              <a:gd name="adj2" fmla="val 20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替换为中位数</a:t>
            </a:r>
          </a:p>
        </p:txBody>
      </p:sp>
    </p:spTree>
    <p:extLst>
      <p:ext uri="{BB962C8B-B14F-4D97-AF65-F5344CB8AC3E}">
        <p14:creationId xmlns:p14="http://schemas.microsoft.com/office/powerpoint/2010/main" val="22278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7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离散化处理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70" y="889616"/>
            <a:ext cx="3482340" cy="20355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473075"/>
            <a:ext cx="3760470" cy="12729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42" y="3070450"/>
            <a:ext cx="6378641" cy="1800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7722870" y="2995593"/>
            <a:ext cx="525780" cy="190406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373630" y="819150"/>
            <a:ext cx="3535680" cy="5396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5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离散化处理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70" y="889616"/>
            <a:ext cx="3482340" cy="20355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473075"/>
            <a:ext cx="3760470" cy="127298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373630" y="819150"/>
            <a:ext cx="3535680" cy="5396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390" y="3324382"/>
            <a:ext cx="4594860" cy="1624543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>
            <a:off x="3893820" y="2938832"/>
            <a:ext cx="598170" cy="3906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05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08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标准化、规范化处理</a:t>
            </a:r>
            <a:endParaRPr kumimoji="1" lang="en-US" altLang="zh-CN" dirty="0"/>
          </a:p>
          <a:p>
            <a:r>
              <a:rPr kumimoji="1" lang="en-US" altLang="zh-CN" dirty="0"/>
              <a:t>Min max scaler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90" y="1290082"/>
            <a:ext cx="3783330" cy="14975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56" y="3012757"/>
            <a:ext cx="6291121" cy="162000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709410" y="2961900"/>
            <a:ext cx="1059180" cy="17942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150A78-2FD8-46B8-83B3-5AE56AA5C799}"/>
              </a:ext>
            </a:extLst>
          </p:cNvPr>
          <p:cNvSpPr/>
          <p:nvPr/>
        </p:nvSpPr>
        <p:spPr>
          <a:xfrm>
            <a:off x="6291943" y="1836057"/>
            <a:ext cx="787400" cy="4245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61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装载数据集</a:t>
            </a:r>
            <a:endParaRPr lang="en-US" altLang="zh-CN" dirty="0"/>
          </a:p>
          <a:p>
            <a:pPr lvl="1"/>
            <a:r>
              <a:rPr lang="zh-CN" altLang="en-US" dirty="0"/>
              <a:t>并且查看部分数据</a:t>
            </a:r>
            <a:r>
              <a:rPr lang="en-US" altLang="zh-CN" dirty="0"/>
              <a:t>(head())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5007"/>
            <a:ext cx="7661961" cy="13421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0518" y="2377502"/>
            <a:ext cx="5779139" cy="26314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PassengerId ：乘客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Survived ：是否存活（label）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Pclass（客舱类别）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Name（名字）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Sex（性别）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Age（年龄）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SibSp：描述了泰坦尼克号上与乘客同行的兄弟姐妹（Siblings）和配偶（Spouse）数目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Parch：描述了泰坦尼克号上与乘客同行的家长（Parents）和孩子（Children）数目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Ticket（船票号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票根）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Fare（乘客费用）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Cabin（客舱号）</a:t>
            </a:r>
          </a:p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Embarked（登船港口）</a:t>
            </a:r>
          </a:p>
          <a:p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C：Cherbourg</a:t>
            </a:r>
          </a:p>
          <a:p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Q：Queenstown</a:t>
            </a:r>
          </a:p>
          <a:p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S：Southampton</a:t>
            </a:r>
          </a:p>
        </p:txBody>
      </p:sp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F704D604-1B51-0B4E-BF2C-2A9207F3DA95}"/>
              </a:ext>
            </a:extLst>
          </p:cNvPr>
          <p:cNvSpPr/>
          <p:nvPr/>
        </p:nvSpPr>
        <p:spPr bwMode="auto">
          <a:xfrm>
            <a:off x="7307579" y="2829614"/>
            <a:ext cx="1560649" cy="1456268"/>
          </a:xfrm>
          <a:prstGeom prst="wedgeEllipseCallout">
            <a:avLst>
              <a:gd name="adj1" fmla="val -95934"/>
              <a:gd name="adj2" fmla="val 5814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dirty="0"/>
              <a:t>哪些些字段对预测存活率有用呢？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EBBF6E-14E3-400E-874C-AAD9F999FFFD}"/>
              </a:ext>
            </a:extLst>
          </p:cNvPr>
          <p:cNvSpPr/>
          <p:nvPr/>
        </p:nvSpPr>
        <p:spPr>
          <a:xfrm>
            <a:off x="4259943" y="4324350"/>
            <a:ext cx="1716314" cy="367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字段说明</a:t>
            </a:r>
          </a:p>
        </p:txBody>
      </p:sp>
    </p:spTree>
    <p:extLst>
      <p:ext uri="{BB962C8B-B14F-4D97-AF65-F5344CB8AC3E}">
        <p14:creationId xmlns:p14="http://schemas.microsoft.com/office/powerpoint/2010/main" val="30783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标准化、规范化处理</a:t>
            </a:r>
            <a:endParaRPr kumimoji="1" lang="en-US" altLang="zh-CN" dirty="0"/>
          </a:p>
          <a:p>
            <a:r>
              <a:rPr kumimoji="1" lang="en-US" altLang="zh-CN" dirty="0"/>
              <a:t>Standard Scaler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819150"/>
            <a:ext cx="3962400" cy="17122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2847975"/>
            <a:ext cx="7073394" cy="1800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7216140" y="2743787"/>
            <a:ext cx="998220" cy="20123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7168F8D-4DB8-44C0-87A8-A58CD6B5E57C}"/>
              </a:ext>
            </a:extLst>
          </p:cNvPr>
          <p:cNvSpPr/>
          <p:nvPr/>
        </p:nvSpPr>
        <p:spPr>
          <a:xfrm>
            <a:off x="7075714" y="1295400"/>
            <a:ext cx="856835" cy="4499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43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标准化、规范化处理</a:t>
            </a:r>
            <a:endParaRPr kumimoji="1" lang="en-US" altLang="zh-CN" dirty="0"/>
          </a:p>
          <a:p>
            <a:r>
              <a:rPr kumimoji="1" lang="zh-CN" altLang="en-US" dirty="0"/>
              <a:t>自行实现</a:t>
            </a:r>
            <a:r>
              <a:rPr kumimoji="1" lang="en-US" altLang="zh-CN" dirty="0"/>
              <a:t>Standard Scaler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39" y="670946"/>
            <a:ext cx="3264217" cy="24084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" y="3144385"/>
            <a:ext cx="7073394" cy="18000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7235190" y="3040197"/>
            <a:ext cx="998220" cy="20123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328160" y="1276350"/>
            <a:ext cx="1226820" cy="4610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左右 4">
            <a:extLst>
              <a:ext uri="{FF2B5EF4-FFF2-40B4-BE49-F238E27FC236}">
                <a16:creationId xmlns:a16="http://schemas.microsoft.com/office/drawing/2014/main" id="{57D26D89-7F26-43AC-B219-AE6920C9AB3B}"/>
              </a:ext>
            </a:extLst>
          </p:cNvPr>
          <p:cNvSpPr/>
          <p:nvPr/>
        </p:nvSpPr>
        <p:spPr>
          <a:xfrm rot="1768350">
            <a:off x="6322814" y="2029560"/>
            <a:ext cx="1574800" cy="4608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结果一样</a:t>
            </a:r>
          </a:p>
        </p:txBody>
      </p:sp>
    </p:spTree>
    <p:extLst>
      <p:ext uri="{BB962C8B-B14F-4D97-AF65-F5344CB8AC3E}">
        <p14:creationId xmlns:p14="http://schemas.microsoft.com/office/powerpoint/2010/main" val="348904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97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863388"/>
            <a:ext cx="4069080" cy="40718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770" y="2520885"/>
            <a:ext cx="3288030" cy="10770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sz="2133">
                <a:ea typeface="隶书" pitchFamily="49" charset="-122"/>
              </a:rPr>
              <a:t>了解离散字段</a:t>
            </a:r>
            <a:endParaRPr lang="en-US" altLang="zh-CN" sz="2133" dirty="0">
              <a:ea typeface="隶书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sz="2133" dirty="0">
                <a:ea typeface="隶书" pitchFamily="49" charset="-122"/>
              </a:rPr>
              <a:t>和存活率的关系</a:t>
            </a:r>
            <a:endParaRPr lang="en-US" altLang="zh-CN" sz="2133" dirty="0"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7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6" y="2267902"/>
            <a:ext cx="8074211" cy="252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394960" y="1363980"/>
            <a:ext cx="2823210" cy="6591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构造</a:t>
            </a:r>
            <a:r>
              <a:rPr lang="en-US" altLang="zh-CN" dirty="0" err="1">
                <a:solidFill>
                  <a:sysClr val="windowText" lastClr="000000"/>
                </a:solidFill>
              </a:rPr>
              <a:t>target_name</a:t>
            </a:r>
            <a:r>
              <a:rPr lang="zh-CN" altLang="en-US" dirty="0">
                <a:solidFill>
                  <a:sysClr val="windowText" lastClr="000000"/>
                </a:solidFill>
              </a:rPr>
              <a:t>字段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7829550" y="2903220"/>
            <a:ext cx="857250" cy="2057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0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920240"/>
            <a:ext cx="4946333" cy="30280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24350" y="836251"/>
            <a:ext cx="45720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dirty="0">
                <a:ea typeface="隶书" pitchFamily="49" charset="-122"/>
              </a:rPr>
              <a:t>不同船舱（客舱）的存活率不一样</a:t>
            </a:r>
            <a:endParaRPr lang="en-US" altLang="zh-CN" dirty="0">
              <a:ea typeface="隶书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dirty="0">
                <a:ea typeface="隶书" pitchFamily="49" charset="-122"/>
              </a:rPr>
              <a:t>该变量具有解释作用</a:t>
            </a:r>
            <a:endParaRPr lang="en-US" altLang="zh-CN" sz="11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C84A0D-6B1B-4135-878B-15DB27E19CCD}"/>
              </a:ext>
            </a:extLst>
          </p:cNvPr>
          <p:cNvSpPr/>
          <p:nvPr/>
        </p:nvSpPr>
        <p:spPr>
          <a:xfrm>
            <a:off x="6953396" y="2318141"/>
            <a:ext cx="2124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Pclass（客舱类别）</a:t>
            </a:r>
          </a:p>
        </p:txBody>
      </p:sp>
    </p:spTree>
    <p:extLst>
      <p:ext uri="{BB962C8B-B14F-4D97-AF65-F5344CB8AC3E}">
        <p14:creationId xmlns:p14="http://schemas.microsoft.com/office/powerpoint/2010/main" val="15940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877" y="2051685"/>
            <a:ext cx="4748337" cy="288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81500" y="1030562"/>
            <a:ext cx="45720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>
            <a:spAutoFit/>
          </a:bodyPr>
          <a:lstStyle/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dirty="0">
                <a:ea typeface="隶书" pitchFamily="49" charset="-122"/>
              </a:rPr>
              <a:t>女性存活率高</a:t>
            </a:r>
            <a:r>
              <a:rPr lang="en-US" altLang="zh-CN" dirty="0">
                <a:ea typeface="隶书" pitchFamily="49" charset="-122"/>
              </a:rPr>
              <a:t>/</a:t>
            </a:r>
            <a:r>
              <a:rPr lang="zh-CN" altLang="en-US" dirty="0">
                <a:ea typeface="隶书" pitchFamily="49" charset="-122"/>
              </a:rPr>
              <a:t>男性存活率低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dirty="0">
                <a:ea typeface="隶书" pitchFamily="49" charset="-122"/>
              </a:rPr>
              <a:t>性别对存活率是有解释作用的</a:t>
            </a:r>
            <a:endParaRPr lang="en-US" altLang="zh-CN" sz="11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EE4345-73D7-4A5F-B47F-64D9FBECB396}"/>
              </a:ext>
            </a:extLst>
          </p:cNvPr>
          <p:cNvSpPr/>
          <p:nvPr/>
        </p:nvSpPr>
        <p:spPr>
          <a:xfrm>
            <a:off x="7353748" y="2651970"/>
            <a:ext cx="1425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Sex（性别）</a:t>
            </a:r>
          </a:p>
        </p:txBody>
      </p:sp>
    </p:spTree>
    <p:extLst>
      <p:ext uri="{BB962C8B-B14F-4D97-AF65-F5344CB8AC3E}">
        <p14:creationId xmlns:p14="http://schemas.microsoft.com/office/powerpoint/2010/main" val="41756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1945545"/>
            <a:ext cx="4632322" cy="288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223510" y="1135380"/>
            <a:ext cx="2952750" cy="6019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不同</a:t>
            </a:r>
            <a:r>
              <a:rPr lang="en-US" altLang="zh-CN" dirty="0" err="1">
                <a:solidFill>
                  <a:sysClr val="windowText" lastClr="000000"/>
                </a:solidFill>
              </a:rPr>
              <a:t>SibSp</a:t>
            </a:r>
            <a:r>
              <a:rPr lang="zh-CN" altLang="en-US" dirty="0">
                <a:solidFill>
                  <a:sysClr val="windowText" lastClr="000000"/>
                </a:solidFill>
              </a:rPr>
              <a:t>对存活率的影响如何？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47E0AF-1D9E-4576-8694-CE32E0F65F79}"/>
              </a:ext>
            </a:extLst>
          </p:cNvPr>
          <p:cNvSpPr/>
          <p:nvPr/>
        </p:nvSpPr>
        <p:spPr>
          <a:xfrm>
            <a:off x="6433457" y="2992442"/>
            <a:ext cx="2445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SibSp：描述了泰坦尼克号上与乘客同行的兄弟姐妹（Siblings）和配偶（Spouse）数目</a:t>
            </a:r>
          </a:p>
        </p:txBody>
      </p:sp>
    </p:spTree>
    <p:extLst>
      <p:ext uri="{BB962C8B-B14F-4D97-AF65-F5344CB8AC3E}">
        <p14:creationId xmlns:p14="http://schemas.microsoft.com/office/powerpoint/2010/main" val="35456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525" y="1945545"/>
            <a:ext cx="4753262" cy="288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223510" y="1135380"/>
            <a:ext cx="2952750" cy="6019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不同</a:t>
            </a:r>
            <a:r>
              <a:rPr lang="en-US" altLang="zh-CN" dirty="0">
                <a:solidFill>
                  <a:sysClr val="windowText" lastClr="000000"/>
                </a:solidFill>
              </a:rPr>
              <a:t>Embarked</a:t>
            </a:r>
            <a:r>
              <a:rPr lang="zh-CN" altLang="en-US" dirty="0">
                <a:solidFill>
                  <a:sysClr val="windowText" lastClr="000000"/>
                </a:solidFill>
              </a:rPr>
              <a:t>对存活率的影响如何？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B867EB-8D62-423D-AA37-303CD8D25B8E}"/>
              </a:ext>
            </a:extLst>
          </p:cNvPr>
          <p:cNvSpPr/>
          <p:nvPr/>
        </p:nvSpPr>
        <p:spPr>
          <a:xfrm>
            <a:off x="6497969" y="2787650"/>
            <a:ext cx="2322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Embarked（登船港口）</a:t>
            </a:r>
          </a:p>
          <a:p>
            <a:r>
              <a:rPr lang="zh-CN" altLang="en-US" dirty="0"/>
              <a:t>    C：Cherbourg</a:t>
            </a:r>
          </a:p>
          <a:p>
            <a:r>
              <a:rPr lang="zh-CN" altLang="en-US" dirty="0"/>
              <a:t>    Q：Queenstown</a:t>
            </a:r>
          </a:p>
          <a:p>
            <a:r>
              <a:rPr lang="zh-CN" altLang="en-US" dirty="0"/>
              <a:t>    S：Southampton</a:t>
            </a:r>
          </a:p>
        </p:txBody>
      </p:sp>
    </p:spTree>
    <p:extLst>
      <p:ext uri="{BB962C8B-B14F-4D97-AF65-F5344CB8AC3E}">
        <p14:creationId xmlns:p14="http://schemas.microsoft.com/office/powerpoint/2010/main" val="89114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不同自变量取值下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目标变量</a:t>
            </a:r>
            <a:r>
              <a:rPr kumimoji="1" lang="en-US" altLang="zh-CN" dirty="0"/>
              <a:t>survived</a:t>
            </a:r>
            <a:r>
              <a:rPr kumimoji="1" lang="zh-CN" altLang="en-US" dirty="0"/>
              <a:t>的比例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92" y="1945545"/>
            <a:ext cx="4595150" cy="288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223510" y="1135380"/>
            <a:ext cx="2952750" cy="6019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不同</a:t>
            </a:r>
            <a:r>
              <a:rPr lang="en-US" altLang="zh-CN" dirty="0">
                <a:solidFill>
                  <a:sysClr val="windowText" lastClr="000000"/>
                </a:solidFill>
              </a:rPr>
              <a:t>Parch</a:t>
            </a:r>
            <a:r>
              <a:rPr lang="zh-CN" altLang="en-US" dirty="0">
                <a:solidFill>
                  <a:sysClr val="windowText" lastClr="000000"/>
                </a:solidFill>
              </a:rPr>
              <a:t>对存活率的影响如何？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C12AAB-2E84-4DC9-A3A5-370E26EF4CF4}"/>
              </a:ext>
            </a:extLst>
          </p:cNvPr>
          <p:cNvSpPr/>
          <p:nvPr/>
        </p:nvSpPr>
        <p:spPr>
          <a:xfrm>
            <a:off x="6284686" y="3021470"/>
            <a:ext cx="27323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/>
              <a:t>Parch：描述了泰坦尼克号上与乘客同行的家长（Parents）和孩子（Children）数目</a:t>
            </a:r>
          </a:p>
        </p:txBody>
      </p:sp>
    </p:spTree>
    <p:extLst>
      <p:ext uri="{BB962C8B-B14F-4D97-AF65-F5344CB8AC3E}">
        <p14:creationId xmlns:p14="http://schemas.microsoft.com/office/powerpoint/2010/main" val="316462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查看字段数据类型、</a:t>
            </a:r>
            <a:r>
              <a:rPr kumimoji="1" lang="en-US" altLang="zh-CN" sz="1800" dirty="0"/>
              <a:t>NOT NULL  COUNT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25" y="1330465"/>
            <a:ext cx="3962249" cy="12599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49" y="1369994"/>
            <a:ext cx="3496666" cy="3067251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072514" y="3096126"/>
            <a:ext cx="3330341" cy="1828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046846" y="4042611"/>
            <a:ext cx="3320716" cy="4241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36790" y="3575260"/>
            <a:ext cx="1917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这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个字段有空值</a:t>
            </a:r>
            <a:endParaRPr lang="zh-CN" altLang="en-US" dirty="0"/>
          </a:p>
        </p:txBody>
      </p:sp>
      <p:sp>
        <p:nvSpPr>
          <p:cNvPr id="11" name="左大括号 10"/>
          <p:cNvSpPr/>
          <p:nvPr/>
        </p:nvSpPr>
        <p:spPr>
          <a:xfrm>
            <a:off x="4494998" y="3187566"/>
            <a:ext cx="394636" cy="1044341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0601" y="4254678"/>
            <a:ext cx="364715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需要整行删除、或者填充必要数据</a:t>
            </a:r>
          </a:p>
        </p:txBody>
      </p:sp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不同目标变量取值的时候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自变量的分布、</a:t>
            </a:r>
            <a:r>
              <a:rPr kumimoji="1" lang="en-US" altLang="zh-CN" dirty="0"/>
              <a:t>boxplot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1" y="1198244"/>
            <a:ext cx="4663833" cy="35299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5730" y="2424681"/>
            <a:ext cx="3528060" cy="10770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sz="2133" dirty="0">
                <a:ea typeface="隶书" pitchFamily="49" charset="-122"/>
              </a:rPr>
              <a:t>了解数值字段</a:t>
            </a:r>
            <a:endParaRPr lang="en-US" altLang="zh-CN" sz="2133" dirty="0">
              <a:ea typeface="隶书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&amp;"/>
            </a:pPr>
            <a:r>
              <a:rPr lang="zh-CN" altLang="en-US" sz="2133" dirty="0">
                <a:ea typeface="隶书" pitchFamily="49" charset="-122"/>
              </a:rPr>
              <a:t>和存活率的关系</a:t>
            </a:r>
            <a:endParaRPr lang="en-US" altLang="zh-CN" sz="2133" dirty="0"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473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不同目标变量取值的时候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自变量的分布、</a:t>
            </a:r>
            <a:r>
              <a:rPr kumimoji="1" lang="en-US" altLang="zh-CN" dirty="0"/>
              <a:t>boxplot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184083"/>
            <a:ext cx="3089910" cy="5062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36" y="1347650"/>
            <a:ext cx="4738890" cy="33424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7909" y="3400079"/>
            <a:ext cx="3117719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/>
              <a:t>1. </a:t>
            </a:r>
            <a:r>
              <a:rPr kumimoji="1" lang="zh-CN" altLang="en-US" sz="1600" dirty="0"/>
              <a:t>存活者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死亡者的</a:t>
            </a:r>
            <a:r>
              <a:rPr kumimoji="1" lang="en-US" altLang="zh-CN" sz="1600" dirty="0"/>
              <a:t>Age</a:t>
            </a:r>
            <a:r>
              <a:rPr kumimoji="1" lang="zh-CN" altLang="en-US" sz="1600" dirty="0"/>
              <a:t>分布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2. </a:t>
            </a:r>
            <a:r>
              <a:rPr kumimoji="1" lang="zh-CN" altLang="en-US" sz="1600" dirty="0"/>
              <a:t>存活者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死亡者的</a:t>
            </a:r>
            <a:r>
              <a:rPr kumimoji="1" lang="en-US" altLang="zh-CN" sz="1600" dirty="0"/>
              <a:t>Age  boxplot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有差别，表示有解释作用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306156-06B8-4EE9-9538-424927BACEF4}"/>
              </a:ext>
            </a:extLst>
          </p:cNvPr>
          <p:cNvSpPr/>
          <p:nvPr/>
        </p:nvSpPr>
        <p:spPr>
          <a:xfrm>
            <a:off x="5708943" y="921168"/>
            <a:ext cx="1463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Age（年龄）</a:t>
            </a:r>
          </a:p>
        </p:txBody>
      </p:sp>
    </p:spTree>
    <p:extLst>
      <p:ext uri="{BB962C8B-B14F-4D97-AF65-F5344CB8AC3E}">
        <p14:creationId xmlns:p14="http://schemas.microsoft.com/office/powerpoint/2010/main" val="416110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数值型变量和目标变量的关系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不同目标变量取值的时候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自变量的分布、</a:t>
            </a:r>
            <a:r>
              <a:rPr kumimoji="1" lang="en-US" altLang="zh-CN" dirty="0"/>
              <a:t>boxplot</a:t>
            </a:r>
          </a:p>
          <a:p>
            <a:pPr lvl="1"/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521233"/>
            <a:ext cx="4037647" cy="5886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812" y="1640205"/>
            <a:ext cx="4006123" cy="28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9880" y="3400079"/>
            <a:ext cx="293920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/>
              <a:t>1. </a:t>
            </a:r>
            <a:r>
              <a:rPr kumimoji="1" lang="zh-CN" altLang="en-US" sz="1600" dirty="0"/>
              <a:t>存活者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死亡者的</a:t>
            </a:r>
            <a:r>
              <a:rPr kumimoji="1" lang="en-US" altLang="zh-CN" sz="1600" dirty="0"/>
              <a:t>Fare</a:t>
            </a:r>
            <a:r>
              <a:rPr kumimoji="1" lang="zh-CN" altLang="en-US" sz="1600" dirty="0"/>
              <a:t>分布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2. </a:t>
            </a:r>
            <a:r>
              <a:rPr kumimoji="1" lang="zh-CN" altLang="en-US" sz="1600" dirty="0"/>
              <a:t>存活者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死亡者的</a:t>
            </a:r>
            <a:r>
              <a:rPr kumimoji="1" lang="en-US" altLang="zh-CN" sz="1600" dirty="0"/>
              <a:t>Fare boxplot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/>
              <a:t>有差别，表示有解释作用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0CAAF0-6F14-4E4C-ACFC-6D0AB4713E09}"/>
              </a:ext>
            </a:extLst>
          </p:cNvPr>
          <p:cNvSpPr/>
          <p:nvPr/>
        </p:nvSpPr>
        <p:spPr>
          <a:xfrm>
            <a:off x="5469029" y="1102570"/>
            <a:ext cx="197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Fare（乘客费用）</a:t>
            </a:r>
          </a:p>
        </p:txBody>
      </p:sp>
    </p:spTree>
    <p:extLst>
      <p:ext uri="{BB962C8B-B14F-4D97-AF65-F5344CB8AC3E}">
        <p14:creationId xmlns:p14="http://schemas.microsoft.com/office/powerpoint/2010/main" val="334226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0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单变量（数值型）和目标变量的关系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" y="1307782"/>
            <a:ext cx="5314442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290" y="2724738"/>
            <a:ext cx="3254692" cy="2145712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312273" y="3474766"/>
            <a:ext cx="3188970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zh-CN" dirty="0">
                <a:solidFill>
                  <a:sysClr val="windowText" lastClr="000000"/>
                </a:solidFill>
              </a:rPr>
              <a:t>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和</a:t>
            </a:r>
            <a:r>
              <a:rPr lang="en-US" altLang="zh-CN" dirty="0">
                <a:solidFill>
                  <a:sysClr val="windowText" lastClr="000000"/>
                </a:solidFill>
              </a:rPr>
              <a:t>Not 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的旅客的年龄分布，有差别，但是差别不大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6DE5B8-96B1-474F-BFDE-25556DC45CA0}"/>
              </a:ext>
            </a:extLst>
          </p:cNvPr>
          <p:cNvSpPr/>
          <p:nvPr/>
        </p:nvSpPr>
        <p:spPr>
          <a:xfrm>
            <a:off x="6185982" y="1752474"/>
            <a:ext cx="1463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Age（年龄）</a:t>
            </a:r>
          </a:p>
        </p:txBody>
      </p:sp>
    </p:spTree>
    <p:extLst>
      <p:ext uri="{BB962C8B-B14F-4D97-AF65-F5344CB8AC3E}">
        <p14:creationId xmlns:p14="http://schemas.microsoft.com/office/powerpoint/2010/main" val="10164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单变量（数值型）和目标变量的关系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02" y="1349692"/>
            <a:ext cx="5313812" cy="18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695650"/>
            <a:ext cx="3849052" cy="2514542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141730" y="3476172"/>
            <a:ext cx="3188970" cy="11230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去掉一个离群的</a:t>
            </a:r>
            <a:r>
              <a:rPr lang="en-US" altLang="zh-CN" dirty="0">
                <a:solidFill>
                  <a:sysClr val="windowText" lastClr="000000"/>
                </a:solidFill>
              </a:rPr>
              <a:t>Fare</a:t>
            </a:r>
            <a:r>
              <a:rPr lang="zh-CN" altLang="en-US" dirty="0">
                <a:solidFill>
                  <a:sysClr val="windowText" lastClr="000000"/>
                </a:solidFill>
              </a:rPr>
              <a:t>，</a:t>
            </a:r>
            <a:r>
              <a:rPr lang="en-US" altLang="zh-CN" dirty="0">
                <a:solidFill>
                  <a:sysClr val="windowText" lastClr="000000"/>
                </a:solidFill>
              </a:rPr>
              <a:t>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和</a:t>
            </a:r>
            <a:r>
              <a:rPr lang="en-US" altLang="zh-CN" dirty="0">
                <a:solidFill>
                  <a:sysClr val="windowText" lastClr="000000"/>
                </a:solidFill>
              </a:rPr>
              <a:t>Not 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的旅客的</a:t>
            </a:r>
            <a:r>
              <a:rPr lang="en-US" altLang="zh-CN" dirty="0">
                <a:solidFill>
                  <a:sysClr val="windowText" lastClr="000000"/>
                </a:solidFill>
              </a:rPr>
              <a:t>Fare</a:t>
            </a:r>
            <a:r>
              <a:rPr lang="zh-CN" altLang="en-US" dirty="0">
                <a:solidFill>
                  <a:sysClr val="windowText" lastClr="000000"/>
                </a:solidFill>
              </a:rPr>
              <a:t>分布有差别，但是差别不大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918662-1DB6-42CF-9683-0E3D0F8D4EFA}"/>
              </a:ext>
            </a:extLst>
          </p:cNvPr>
          <p:cNvSpPr/>
          <p:nvPr/>
        </p:nvSpPr>
        <p:spPr>
          <a:xfrm>
            <a:off x="6196033" y="1712170"/>
            <a:ext cx="197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Fare（乘客费用）</a:t>
            </a:r>
          </a:p>
        </p:txBody>
      </p:sp>
    </p:spTree>
    <p:extLst>
      <p:ext uri="{BB962C8B-B14F-4D97-AF65-F5344CB8AC3E}">
        <p14:creationId xmlns:p14="http://schemas.microsoft.com/office/powerpoint/2010/main" val="35922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多变量（数值型）和目标变量的关系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2" y="1253490"/>
            <a:ext cx="5616028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3093852"/>
            <a:ext cx="3072764" cy="19629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18480C-5D2C-4A05-92F9-D900E34D07DA}"/>
              </a:ext>
            </a:extLst>
          </p:cNvPr>
          <p:cNvSpPr/>
          <p:nvPr/>
        </p:nvSpPr>
        <p:spPr>
          <a:xfrm>
            <a:off x="1578207" y="3983656"/>
            <a:ext cx="2776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Age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Fare</a:t>
            </a:r>
            <a:r>
              <a:rPr kumimoji="1" lang="zh-CN" altLang="en-US" dirty="0"/>
              <a:t>结合，</a:t>
            </a:r>
            <a:r>
              <a:rPr lang="en-US" altLang="zh-CN" dirty="0">
                <a:solidFill>
                  <a:sysClr val="windowText" lastClr="000000"/>
                </a:solidFill>
              </a:rPr>
              <a:t> 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和</a:t>
            </a:r>
            <a:r>
              <a:rPr lang="en-US" altLang="zh-CN" dirty="0">
                <a:solidFill>
                  <a:sysClr val="windowText" lastClr="000000"/>
                </a:solidFill>
              </a:rPr>
              <a:t>Not survived</a:t>
            </a:r>
            <a:r>
              <a:rPr lang="zh-CN" altLang="en-US" dirty="0">
                <a:solidFill>
                  <a:sysClr val="windowText" lastClr="000000"/>
                </a:solidFill>
              </a:rPr>
              <a:t>有差别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94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0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分类问题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尝试分类模型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切下数字字段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82" y="1977844"/>
            <a:ext cx="770823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显示空值情况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6" y="1462539"/>
            <a:ext cx="2257099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15" y="1462539"/>
            <a:ext cx="2780946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85" y="880376"/>
            <a:ext cx="3215839" cy="108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203" y="2074676"/>
            <a:ext cx="2786801" cy="25200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77617" y="2973445"/>
            <a:ext cx="1776173" cy="1907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72272" y="3756276"/>
            <a:ext cx="1567719" cy="3322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601764" y="3098435"/>
            <a:ext cx="1749859" cy="1841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690015" y="3930604"/>
            <a:ext cx="1622138" cy="4119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894262" y="2292578"/>
            <a:ext cx="1052547" cy="2927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867948" y="3226714"/>
            <a:ext cx="601925" cy="2236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5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分类问题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尝试分类模型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显示字段间的相关性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82" y="1557336"/>
            <a:ext cx="5923598" cy="34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分类问题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尝试分类模型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显示字段间的相关性（相关性阈值）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52" y="1530666"/>
            <a:ext cx="5051108" cy="3530523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37160" y="3347720"/>
            <a:ext cx="1143000" cy="13728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chemeClr val="tx1"/>
                </a:solidFill>
              </a:rPr>
              <a:t>和</a:t>
            </a:r>
            <a:r>
              <a:rPr lang="en-US" altLang="zh-CN" sz="1400" dirty="0">
                <a:solidFill>
                  <a:schemeClr val="tx1"/>
                </a:solidFill>
              </a:rPr>
              <a:t>survived</a:t>
            </a:r>
            <a:r>
              <a:rPr lang="zh-CN" altLang="en-US" sz="1400" dirty="0">
                <a:solidFill>
                  <a:schemeClr val="tx1"/>
                </a:solidFill>
              </a:rPr>
              <a:t>相关性高</a:t>
            </a:r>
          </a:p>
        </p:txBody>
      </p:sp>
      <p:cxnSp>
        <p:nvCxnSpPr>
          <p:cNvPr id="10" name="直接箭头连接符 9"/>
          <p:cNvCxnSpPr>
            <a:stCxn id="6" idx="3"/>
          </p:cNvCxnSpPr>
          <p:nvPr/>
        </p:nvCxnSpPr>
        <p:spPr>
          <a:xfrm flipV="1">
            <a:off x="1280160" y="2979420"/>
            <a:ext cx="697230" cy="105473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</p:cNvCxnSpPr>
          <p:nvPr/>
        </p:nvCxnSpPr>
        <p:spPr>
          <a:xfrm flipV="1">
            <a:off x="1280160" y="3233420"/>
            <a:ext cx="765810" cy="80073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3"/>
          </p:cNvCxnSpPr>
          <p:nvPr/>
        </p:nvCxnSpPr>
        <p:spPr>
          <a:xfrm>
            <a:off x="1280160" y="4034155"/>
            <a:ext cx="762000" cy="43858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AB64FD3-D337-4408-903E-29E73F559EFF}"/>
              </a:ext>
            </a:extLst>
          </p:cNvPr>
          <p:cNvSpPr/>
          <p:nvPr/>
        </p:nvSpPr>
        <p:spPr>
          <a:xfrm>
            <a:off x="2202543" y="2478314"/>
            <a:ext cx="313009" cy="21408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构造数据集，尝试训练模型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逻辑斯蒂回归模型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31" y="1655821"/>
            <a:ext cx="7024687" cy="298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构造数据集，尝试训练模型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决策树模型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1653540"/>
            <a:ext cx="77533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7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构造数据集，尝试训练模型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K</a:t>
            </a:r>
            <a:r>
              <a:rPr kumimoji="1" lang="zh-CN" altLang="en-US" dirty="0"/>
              <a:t>最近邻模型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56" y="1604543"/>
            <a:ext cx="7287577" cy="25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空值的比例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67" y="1534921"/>
            <a:ext cx="6235065" cy="29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0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描述性统计信息：</a:t>
            </a:r>
            <a:r>
              <a:rPr kumimoji="1" lang="en-US" altLang="zh-CN" dirty="0"/>
              <a:t>max/min/4</a:t>
            </a:r>
            <a:r>
              <a:rPr kumimoji="1" lang="zh-CN" altLang="en-US" dirty="0"/>
              <a:t>分位点</a:t>
            </a:r>
            <a:r>
              <a:rPr kumimoji="1" lang="en-US" altLang="zh-CN" dirty="0"/>
              <a:t>/</a:t>
            </a:r>
            <a:r>
              <a:rPr kumimoji="1" lang="zh-CN" altLang="en-US" dirty="0"/>
              <a:t>中位数</a:t>
            </a:r>
            <a:r>
              <a:rPr kumimoji="1" lang="en-US" altLang="zh-CN" dirty="0"/>
              <a:t>/mean/</a:t>
            </a:r>
            <a:r>
              <a:rPr kumimoji="1" lang="en-US" altLang="zh-CN" dirty="0" err="1"/>
              <a:t>std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2" y="1217374"/>
            <a:ext cx="4447473" cy="13835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42" y="2658070"/>
            <a:ext cx="550870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3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(2)</a:t>
            </a:r>
            <a:r>
              <a:rPr lang="en-US" altLang="zh-CN" dirty="0" err="1"/>
              <a:t>EDA_titanic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描述性统计信息</a:t>
            </a:r>
            <a:endParaRPr kumimoji="1" lang="en-US" altLang="zh-CN" dirty="0"/>
          </a:p>
          <a:p>
            <a:pPr lvl="1"/>
            <a:r>
              <a:rPr kumimoji="1" lang="zh-CN" altLang="en-US" sz="1500" dirty="0"/>
              <a:t>其它字段</a:t>
            </a:r>
            <a:endParaRPr kumimoji="1" lang="en-US" altLang="zh-CN" sz="1500" dirty="0"/>
          </a:p>
          <a:p>
            <a:pPr lvl="1">
              <a:buFont typeface="Wingdings" pitchFamily="2" charset="2"/>
              <a:buChar char="&amp;"/>
            </a:pPr>
            <a:r>
              <a:rPr kumimoji="1" lang="en-US" altLang="zh-CN" sz="1500" dirty="0"/>
              <a:t>count</a:t>
            </a:r>
            <a:r>
              <a:rPr lang="zh-CN" altLang="en-US" sz="1500" dirty="0"/>
              <a:t>计数</a:t>
            </a:r>
            <a:r>
              <a:rPr kumimoji="1" lang="en-US" altLang="zh-CN" sz="1500" dirty="0"/>
              <a:t>, unique</a:t>
            </a:r>
            <a:r>
              <a:rPr lang="zh-CN" altLang="en-US" sz="1500" dirty="0"/>
              <a:t>唯一值数量</a:t>
            </a:r>
            <a:r>
              <a:rPr kumimoji="1" lang="en-US" altLang="zh-CN" sz="1500" dirty="0"/>
              <a:t>, top</a:t>
            </a:r>
            <a:r>
              <a:rPr kumimoji="1" lang="zh-CN" altLang="en-US" sz="1500" dirty="0"/>
              <a:t>值即</a:t>
            </a:r>
            <a:r>
              <a:rPr lang="zh-CN" altLang="en-US" sz="1500" dirty="0"/>
              <a:t>最高频率的值</a:t>
            </a:r>
            <a:r>
              <a:rPr kumimoji="1" lang="en-US" altLang="zh-CN" sz="1500" dirty="0"/>
              <a:t>, </a:t>
            </a:r>
            <a:r>
              <a:rPr kumimoji="1" lang="zh-CN" altLang="en-US" sz="1500" dirty="0"/>
              <a:t>及其</a:t>
            </a:r>
            <a:r>
              <a:rPr kumimoji="1" lang="en-US" altLang="zh-CN" sz="1500" dirty="0"/>
              <a:t>frequency</a:t>
            </a:r>
            <a:r>
              <a:rPr kumimoji="1" lang="zh-CN" altLang="en-US" sz="1500" dirty="0"/>
              <a:t>频率</a:t>
            </a:r>
            <a:endParaRPr kumimoji="1" lang="en-US" altLang="zh-CN" sz="1500" dirty="0"/>
          </a:p>
          <a:p>
            <a:pPr lvl="1">
              <a:buFont typeface="Wingdings" pitchFamily="2" charset="2"/>
              <a:buChar char="&amp;"/>
            </a:pPr>
            <a:r>
              <a:rPr kumimoji="1" lang="zh-CN" altLang="en-US" sz="1500" dirty="0"/>
              <a:t>比如，性别的唯一值有男</a:t>
            </a:r>
            <a:r>
              <a:rPr kumimoji="1" lang="en-US" altLang="zh-CN" sz="1500" dirty="0"/>
              <a:t>/</a:t>
            </a:r>
            <a:r>
              <a:rPr kumimoji="1" lang="zh-CN" altLang="en-US" sz="1500" dirty="0"/>
              <a:t>女，</a:t>
            </a:r>
            <a:r>
              <a:rPr kumimoji="1" lang="en-US" altLang="zh-CN" sz="1500" dirty="0"/>
              <a:t>top</a:t>
            </a:r>
            <a:r>
              <a:rPr kumimoji="1" lang="zh-CN" altLang="en-US" sz="1500" dirty="0"/>
              <a:t>是</a:t>
            </a:r>
            <a:r>
              <a:rPr kumimoji="1" lang="en-US" altLang="zh-CN" sz="1500" dirty="0"/>
              <a:t>male</a:t>
            </a:r>
            <a:r>
              <a:rPr kumimoji="1" lang="zh-CN" altLang="en-US" sz="1500" dirty="0"/>
              <a:t>，有</a:t>
            </a:r>
            <a:r>
              <a:rPr kumimoji="1" lang="en-US" altLang="zh-CN" sz="1500" dirty="0"/>
              <a:t>577</a:t>
            </a:r>
            <a:r>
              <a:rPr kumimoji="1" lang="zh-CN" altLang="en-US" sz="1500" dirty="0"/>
              <a:t>个</a:t>
            </a:r>
            <a:endParaRPr kumimoji="1" lang="en-US" altLang="zh-CN" sz="15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" y="2330677"/>
            <a:ext cx="5962650" cy="250897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512570" y="3272790"/>
            <a:ext cx="1158240" cy="15976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0A5DFE1-A32A-44A9-842D-8B44C38B3901}"/>
              </a:ext>
            </a:extLst>
          </p:cNvPr>
          <p:cNvSpPr/>
          <p:nvPr/>
        </p:nvSpPr>
        <p:spPr>
          <a:xfrm>
            <a:off x="4390571" y="3069771"/>
            <a:ext cx="500743" cy="3229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6939</TotalTime>
  <Words>2027</Words>
  <Application>Microsoft Office PowerPoint</Application>
  <PresentationFormat>全屏显示(16:9)</PresentationFormat>
  <Paragraphs>271</Paragraphs>
  <Slides>65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隶书</vt:lpstr>
      <vt:lpstr>宋体</vt:lpstr>
      <vt:lpstr>微软雅黑</vt:lpstr>
      <vt:lpstr>Arial</vt:lpstr>
      <vt:lpstr>Calibri</vt:lpstr>
      <vt:lpstr>Cambria Math</vt:lpstr>
      <vt:lpstr>Mangal</vt:lpstr>
      <vt:lpstr>Times New Roman</vt:lpstr>
      <vt:lpstr>Wingdings</vt:lpstr>
      <vt:lpstr>清风素材 https://12sc.taobao.com/</vt:lpstr>
      <vt:lpstr>PowerPoint 演示文稿</vt:lpstr>
      <vt:lpstr>PowerPoint 演示文稿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  <vt:lpstr>数据探索与数据预处理(2)EDA_titanic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雄派 覃</cp:lastModifiedBy>
  <cp:revision>396</cp:revision>
  <cp:lastPrinted>2020-03-27T09:34:47Z</cp:lastPrinted>
  <dcterms:created xsi:type="dcterms:W3CDTF">2015-01-23T04:02:45Z</dcterms:created>
  <dcterms:modified xsi:type="dcterms:W3CDTF">2022-03-14T02:26:40Z</dcterms:modified>
  <cp:category/>
  <cp:contentStatus>12sc.taobao.com</cp:contentStatus>
</cp:coreProperties>
</file>